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29F6DC-27EE-915E-24FD-20AFC18BD91E}" v="72" dt="2023-10-05T21:17:35.713"/>
    <p1510:client id="{3895BCF9-33A5-6474-80E0-265A906F26D2}" v="275" dt="2023-10-06T01:43:16.475"/>
    <p1510:client id="{47ED589F-A368-BBEC-EC1C-856ED9F05218}" v="21" dt="2023-10-06T02:12:12.156"/>
    <p1510:client id="{4D3F2192-0AC9-2A07-C27D-246BD6ED0FAF}" v="1320" dt="2023-10-06T03:41:06.301"/>
    <p1510:client id="{94137C39-9EBB-429D-9731-8C0F52A4723A}" v="3" dt="2023-10-05T14:18:29.662"/>
    <p1510:client id="{AC498C2C-2EE2-4EB7-8C18-EE7C0855D9F8}" v="293" dt="2023-10-05T22:22:21.098"/>
    <p1510:client id="{AF542AC3-5E41-40C4-7992-2E78913329F6}" v="34" dt="2023-10-05T00:31:48.495"/>
    <p1510:client id="{ECD153B9-2100-EAC3-1A42-6AD55364A2ED}" v="244" dt="2023-10-05T07:58:26.7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media1.mp3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10/5/2023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2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10/5/2023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1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10/5/2023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10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10/5/2023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0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2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5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10/5/2023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4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08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26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>
            <a:extLst>
              <a:ext uri="{FF2B5EF4-FFF2-40B4-BE49-F238E27FC236}">
                <a16:creationId xmlns:a16="http://schemas.microsoft.com/office/drawing/2014/main" id="{B6F23470-A439-4C05-8318-1C6F8D8D5F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22" b="9308"/>
          <a:stretch/>
        </p:blipFill>
        <p:spPr>
          <a:xfrm>
            <a:off x="20" y="-16536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9CA8FE-17DC-43A9-83E5-D24CDA9FA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646" y="3994547"/>
            <a:ext cx="10965141" cy="895244"/>
          </a:xfrm>
          <a:solidFill>
            <a:schemeClr val="tx2"/>
          </a:solidFill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team 20: JEZZBALL Lifesaver</a:t>
            </a:r>
            <a:endParaRPr lang="en-CA" sz="4000" dirty="0" err="1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47D94-A056-45D1-B854-B40148882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645" y="4927123"/>
            <a:ext cx="10965142" cy="44749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Alexander Marinkovich, Hassan Hamid, Steven Guan, Winston Chu</a:t>
            </a: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slide 1">
            <a:hlinkClick r:id="" action="ppaction://media"/>
            <a:extLst>
              <a:ext uri="{FF2B5EF4-FFF2-40B4-BE49-F238E27FC236}">
                <a16:creationId xmlns:a16="http://schemas.microsoft.com/office/drawing/2014/main" id="{C19E5702-B8F8-AF5C-31B0-EA6C14486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9048" y="5445124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8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D5FD8-F3D9-4A37-9FBF-C3AE5642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481889"/>
            <a:ext cx="3568661" cy="1269713"/>
          </a:xfrm>
        </p:spPr>
        <p:txBody>
          <a:bodyPr>
            <a:normAutofit/>
          </a:bodyPr>
          <a:lstStyle/>
          <a:p>
            <a:r>
              <a:rPr lang="en-US"/>
              <a:t>Summary</a:t>
            </a:r>
            <a:endParaRPr lang="en-C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E851-95D4-48AE-91BF-1D36871AD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792700"/>
            <a:ext cx="3568661" cy="39088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JezzBall</a:t>
            </a:r>
            <a:r>
              <a:rPr lang="en-US" dirty="0">
                <a:ea typeface="+mn-lt"/>
                <a:cs typeface="+mn-lt"/>
              </a:rPr>
              <a:t> is a puzzle arcade game in which the player must capture parts of a rectangular space by dividing it with horizontal and vertical lines. These lines act as barriers to the balls. The objective is to capture at least 75% of the space.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If a ball collides with a line while it is currently being built, the player loses a life, and that end of the line breaks.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Our project aims to predetermine whether or not the player will lose a life if they build a line. The model will figure this out based on the current cursor position and cursor orientation (vertical or horizontal), as well as with a list of the current ball positions and velocities. It will also need a map of which cells have been captured already.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16D569-7CC2-CEFC-B279-0C8C6FF4D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112" y="1094890"/>
            <a:ext cx="5827775" cy="4262739"/>
          </a:xfrm>
          <a:prstGeom prst="rect">
            <a:avLst/>
          </a:prstGeom>
        </p:spPr>
      </p:pic>
      <p:pic>
        <p:nvPicPr>
          <p:cNvPr id="7" name="slide 2">
            <a:hlinkClick r:id="" action="ppaction://media"/>
            <a:extLst>
              <a:ext uri="{FF2B5EF4-FFF2-40B4-BE49-F238E27FC236}">
                <a16:creationId xmlns:a16="http://schemas.microsoft.com/office/drawing/2014/main" id="{E3917182-435D-B6CF-4087-F4BE1A2D8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954" y="5611813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0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F0AB-A3EC-4509-897B-492633C47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Propositions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A05F-0174-4C38-A669-1DB162EF7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223" y="2340864"/>
            <a:ext cx="8368569" cy="3634486"/>
          </a:xfrm>
        </p:spPr>
        <p:txBody>
          <a:bodyPr>
            <a:normAutofit fontScale="77500" lnSpcReduction="20000"/>
          </a:bodyPr>
          <a:lstStyle/>
          <a:p>
            <a:pPr marL="305435" indent="-305435"/>
            <a:r>
              <a:rPr lang="en-US" dirty="0">
                <a:ea typeface="+mn-lt"/>
                <a:cs typeface="+mn-lt"/>
              </a:rPr>
              <a:t>H – This is true if the horizontal orientation is selected</a:t>
            </a:r>
            <a:endParaRPr lang="en-US" dirty="0"/>
          </a:p>
          <a:p>
            <a:pPr marL="305435" indent="-305435"/>
            <a:r>
              <a:rPr lang="en-US" dirty="0">
                <a:ea typeface="+mn-lt"/>
                <a:cs typeface="+mn-lt"/>
              </a:rPr>
              <a:t>V – This is true if the vertical orientation is selected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M</a:t>
            </a:r>
            <a:r>
              <a:rPr lang="en-US" baseline="-25000" dirty="0">
                <a:ea typeface="+mn-lt"/>
                <a:cs typeface="+mn-lt"/>
              </a:rPr>
              <a:t>(x, y)</a:t>
            </a:r>
            <a:r>
              <a:rPr lang="en-US" dirty="0">
                <a:ea typeface="+mn-lt"/>
                <a:cs typeface="+mn-lt"/>
              </a:rPr>
              <a:t> – This is true if cell (x, y) is where the cursor/mouse is (i.e. the starting position of where the line is created)</a:t>
            </a:r>
          </a:p>
          <a:p>
            <a:pPr marL="305435" indent="-305435"/>
            <a:r>
              <a:rPr lang="en-US" sz="1600" dirty="0">
                <a:ea typeface="+mn-lt"/>
                <a:cs typeface="+mn-lt"/>
              </a:rPr>
              <a:t>C</a:t>
            </a:r>
            <a:r>
              <a:rPr lang="en-US" sz="1600" baseline="-25000" dirty="0">
                <a:ea typeface="+mn-lt"/>
                <a:cs typeface="+mn-lt"/>
              </a:rPr>
              <a:t>(x, y)</a:t>
            </a:r>
            <a:r>
              <a:rPr lang="en-US" sz="1600" dirty="0">
                <a:ea typeface="+mn-lt"/>
                <a:cs typeface="+mn-lt"/>
              </a:rPr>
              <a:t> – This is true if cell (x, y) is captured (i.e. the black cells)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P</a:t>
            </a:r>
            <a:r>
              <a:rPr lang="en-US" baseline="-25000" dirty="0">
                <a:ea typeface="+mn-lt"/>
                <a:cs typeface="+mn-lt"/>
              </a:rPr>
              <a:t>(</a:t>
            </a:r>
            <a:r>
              <a:rPr lang="en-US" baseline="-25000" dirty="0" err="1">
                <a:ea typeface="+mn-lt"/>
                <a:cs typeface="+mn-lt"/>
              </a:rPr>
              <a:t>i</a:t>
            </a:r>
            <a:r>
              <a:rPr lang="en-US" baseline="-25000" dirty="0">
                <a:ea typeface="+mn-lt"/>
                <a:cs typeface="+mn-lt"/>
              </a:rPr>
              <a:t>, x, y, t)</a:t>
            </a:r>
            <a:r>
              <a:rPr lang="en-US" dirty="0">
                <a:ea typeface="+mn-lt"/>
                <a:cs typeface="+mn-lt"/>
              </a:rPr>
              <a:t> – This is true if ball i's position is at cell (x, y) at time t</a:t>
            </a:r>
            <a:endParaRPr lang="en-US" dirty="0"/>
          </a:p>
          <a:p>
            <a:pPr marL="305435" indent="-305435"/>
            <a:r>
              <a:rPr lang="en-US" dirty="0">
                <a:ea typeface="+mn-lt"/>
                <a:cs typeface="+mn-lt"/>
              </a:rPr>
              <a:t>B</a:t>
            </a:r>
            <a:r>
              <a:rPr lang="en-US" baseline="-25000" dirty="0">
                <a:ea typeface="+mn-lt"/>
                <a:cs typeface="+mn-lt"/>
              </a:rPr>
              <a:t>(D, t)</a:t>
            </a:r>
            <a:r>
              <a:rPr lang="en-US" dirty="0">
                <a:ea typeface="+mn-lt"/>
                <a:cs typeface="+mn-lt"/>
              </a:rPr>
              <a:t> – This is true if the builder of direction D (can be N, E, S, W) is still building at time t</a:t>
            </a:r>
          </a:p>
          <a:p>
            <a:pPr marL="305435" indent="-305435"/>
            <a:r>
              <a:rPr lang="en-US" sz="1500" dirty="0">
                <a:ea typeface="+mn-lt"/>
                <a:cs typeface="+mn-lt"/>
              </a:rPr>
              <a:t>L – This is true if the player will lose a life from creating a line</a:t>
            </a:r>
            <a:br>
              <a:rPr lang="en-US" dirty="0">
                <a:ea typeface="+mn-lt"/>
                <a:cs typeface="+mn-lt"/>
              </a:rPr>
            </a:br>
            <a:endParaRPr lang="en-US" dirty="0">
              <a:ea typeface="+mn-lt"/>
              <a:cs typeface="+mn-lt"/>
            </a:endParaRPr>
          </a:p>
          <a:p>
            <a:pPr marL="305435" indent="-305435"/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In </a:t>
            </a:r>
            <a:r>
              <a:rPr lang="en-US" dirty="0" err="1">
                <a:ea typeface="+mn-lt"/>
                <a:cs typeface="+mn-lt"/>
              </a:rPr>
              <a:t>JezzBall</a:t>
            </a:r>
            <a:r>
              <a:rPr lang="en-US" dirty="0">
                <a:ea typeface="+mn-lt"/>
                <a:cs typeface="+mn-lt"/>
              </a:rPr>
              <a:t>, the balls only move in the 4 diagonals, which can be modelled using the following 2 propositions: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V</a:t>
            </a:r>
            <a:r>
              <a:rPr lang="en-US" baseline="-25000" dirty="0">
                <a:ea typeface="+mn-lt"/>
                <a:cs typeface="+mn-lt"/>
              </a:rPr>
              <a:t>ix</a:t>
            </a:r>
            <a:r>
              <a:rPr lang="en-US" dirty="0">
                <a:ea typeface="+mn-lt"/>
                <a:cs typeface="+mn-lt"/>
              </a:rPr>
              <a:t> – This is true if ball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is currently moving in the positive x direction, false if the negative x direction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V</a:t>
            </a:r>
            <a:r>
              <a:rPr lang="en-US" baseline="-25000" dirty="0">
                <a:ea typeface="+mn-lt"/>
                <a:cs typeface="+mn-lt"/>
              </a:rPr>
              <a:t>iy</a:t>
            </a:r>
            <a:r>
              <a:rPr lang="en-US" dirty="0">
                <a:ea typeface="+mn-lt"/>
                <a:cs typeface="+mn-lt"/>
              </a:rPr>
              <a:t> – This is true if ball </a:t>
            </a:r>
            <a:r>
              <a:rPr lang="en-US" dirty="0" err="1">
                <a:ea typeface="+mn-lt"/>
                <a:cs typeface="+mn-lt"/>
              </a:rPr>
              <a:t>i</a:t>
            </a:r>
            <a:r>
              <a:rPr lang="en-US" dirty="0">
                <a:ea typeface="+mn-lt"/>
                <a:cs typeface="+mn-lt"/>
              </a:rPr>
              <a:t> is currently moving in the positive y direction, false if the negative y direction</a:t>
            </a:r>
          </a:p>
          <a:p>
            <a:pPr marL="305435" indent="-305435"/>
            <a:endParaRPr lang="en-US" dirty="0">
              <a:ea typeface="+mn-lt"/>
              <a:cs typeface="+mn-lt"/>
            </a:endParaRPr>
          </a:p>
          <a:p>
            <a:pPr marL="305435" indent="-305435"/>
            <a:endParaRPr lang="en-CA"/>
          </a:p>
        </p:txBody>
      </p:sp>
      <p:pic>
        <p:nvPicPr>
          <p:cNvPr id="6" name="Picture 5" descr="A black and white symbol&#10;&#10;Description automatically generated">
            <a:extLst>
              <a:ext uri="{FF2B5EF4-FFF2-40B4-BE49-F238E27FC236}">
                <a16:creationId xmlns:a16="http://schemas.microsoft.com/office/drawing/2014/main" id="{77297743-7AB3-1250-8530-8F6CC1969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119" y="2083592"/>
            <a:ext cx="475060" cy="339329"/>
          </a:xfrm>
          <a:prstGeom prst="rect">
            <a:avLst/>
          </a:prstGeom>
        </p:spPr>
      </p:pic>
      <p:pic>
        <p:nvPicPr>
          <p:cNvPr id="7" name="Picture 6" descr="A black and white arrow&#10;&#10;Description automatically generated">
            <a:extLst>
              <a:ext uri="{FF2B5EF4-FFF2-40B4-BE49-F238E27FC236}">
                <a16:creationId xmlns:a16="http://schemas.microsoft.com/office/drawing/2014/main" id="{315C1E7E-37B9-FAC0-747A-A28AB184C6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6755" y="2389584"/>
            <a:ext cx="209551" cy="411957"/>
          </a:xfrm>
          <a:prstGeom prst="rect">
            <a:avLst/>
          </a:prstGeom>
        </p:spPr>
      </p:pic>
      <p:pic>
        <p:nvPicPr>
          <p:cNvPr id="8" name="Picture 7" descr="A blue dot with white arrows pointing to a blue dot&#10;&#10;Description automatically generated">
            <a:extLst>
              <a:ext uri="{FF2B5EF4-FFF2-40B4-BE49-F238E27FC236}">
                <a16:creationId xmlns:a16="http://schemas.microsoft.com/office/drawing/2014/main" id="{12C1AC71-E627-1BB7-E96D-36BBF2B9B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3218" y="4709762"/>
            <a:ext cx="1714499" cy="17240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BA07A7-C607-3529-B6C7-7B218B2D55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7535" y="1207672"/>
            <a:ext cx="1303629" cy="27866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EE6E7D-6548-43A2-4447-3A233552BE84}"/>
              </a:ext>
            </a:extLst>
          </p:cNvPr>
          <p:cNvSpPr txBox="1"/>
          <p:nvPr/>
        </p:nvSpPr>
        <p:spPr>
          <a:xfrm>
            <a:off x="9251155" y="4018359"/>
            <a:ext cx="179486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North and south builders</a:t>
            </a:r>
          </a:p>
        </p:txBody>
      </p:sp>
      <p:pic>
        <p:nvPicPr>
          <p:cNvPr id="11" name="slide 3">
            <a:hlinkClick r:id="" action="ppaction://media"/>
            <a:extLst>
              <a:ext uri="{FF2B5EF4-FFF2-40B4-BE49-F238E27FC236}">
                <a16:creationId xmlns:a16="http://schemas.microsoft.com/office/drawing/2014/main" id="{8A520F8C-2A46-D734-046D-F87123F001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0453" y="5617766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D5C2-D1E5-47A2-BD3E-BE04399A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Constraints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DFAF3-0CA1-4F62-8BAE-D5E6FE2ED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>
              <a:buFont typeface="Wingdings 2"/>
              <a:buChar char=""/>
            </a:pPr>
            <a:r>
              <a:rPr lang="en-US" dirty="0">
                <a:solidFill>
                  <a:srgbClr val="404040"/>
                </a:solidFill>
                <a:ea typeface="+mn-lt"/>
                <a:cs typeface="+mn-lt"/>
              </a:rPr>
              <a:t>The cursor's orientation can only be either vertical or horizontal, but not both</a:t>
            </a:r>
          </a:p>
          <a:p>
            <a:pPr marL="629920" lvl="1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(H ∨ V) ∧ ¬(H ∧ V)</a:t>
            </a:r>
          </a:p>
          <a:p>
            <a:pPr marL="305435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The position of a ball cannot coincide with the position of a captured cell</a:t>
            </a:r>
          </a:p>
          <a:p>
            <a:pPr marL="629920" lvl="1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P</a:t>
            </a:r>
            <a:r>
              <a:rPr lang="en-US" baseline="-25000" dirty="0">
                <a:ea typeface="+mn-lt"/>
                <a:cs typeface="+mn-lt"/>
              </a:rPr>
              <a:t>(</a:t>
            </a:r>
            <a:r>
              <a:rPr lang="en-US" baseline="-25000" dirty="0" err="1">
                <a:ea typeface="+mn-lt"/>
                <a:cs typeface="+mn-lt"/>
              </a:rPr>
              <a:t>i</a:t>
            </a:r>
            <a:r>
              <a:rPr lang="en-US" baseline="-25000" dirty="0">
                <a:ea typeface="+mn-lt"/>
                <a:cs typeface="+mn-lt"/>
              </a:rPr>
              <a:t>, x, y, t)</a:t>
            </a:r>
            <a:r>
              <a:rPr lang="en-US" dirty="0">
                <a:ea typeface="+mn-lt"/>
                <a:cs typeface="+mn-lt"/>
              </a:rPr>
              <a:t> →</a:t>
            </a:r>
            <a:r>
              <a:rPr lang="en-US" dirty="0">
                <a:solidFill>
                  <a:srgbClr val="404040"/>
                </a:solidFill>
                <a:latin typeface="Franklin Gothic Book"/>
                <a:ea typeface="+mn-lt"/>
                <a:cs typeface="+mn-lt"/>
              </a:rPr>
              <a:t> ¬C</a:t>
            </a:r>
            <a:r>
              <a:rPr lang="en-US" baseline="-25000" dirty="0">
                <a:solidFill>
                  <a:srgbClr val="404040"/>
                </a:solidFill>
                <a:latin typeface="Franklin Gothic Book"/>
                <a:ea typeface="+mn-lt"/>
                <a:cs typeface="+mn-lt"/>
              </a:rPr>
              <a:t>(x, y)</a:t>
            </a:r>
            <a:endParaRPr lang="en-US" baseline="-25000">
              <a:ea typeface="+mn-lt"/>
              <a:cs typeface="+mn-lt"/>
            </a:endParaRPr>
          </a:p>
          <a:p>
            <a:pPr marL="305435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Only one horizontal or vertical pair of builders can be actively building at one given moment</a:t>
            </a:r>
          </a:p>
          <a:p>
            <a:pPr marL="629920" lvl="1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(B</a:t>
            </a:r>
            <a:r>
              <a:rPr lang="en-US" baseline="-25000" dirty="0">
                <a:ea typeface="+mn-lt"/>
                <a:cs typeface="+mn-lt"/>
              </a:rPr>
              <a:t>(N, t)</a:t>
            </a:r>
            <a:r>
              <a:rPr lang="en-US" dirty="0">
                <a:ea typeface="+mn-lt"/>
                <a:cs typeface="+mn-lt"/>
              </a:rPr>
              <a:t> ∨ B</a:t>
            </a:r>
            <a:r>
              <a:rPr lang="en-US" baseline="-25000" dirty="0">
                <a:ea typeface="+mn-lt"/>
                <a:cs typeface="+mn-lt"/>
              </a:rPr>
              <a:t>(S, t)</a:t>
            </a:r>
            <a:r>
              <a:rPr lang="en-US" dirty="0">
                <a:ea typeface="+mn-lt"/>
                <a:cs typeface="+mn-lt"/>
              </a:rPr>
              <a:t>) → ¬(B</a:t>
            </a:r>
            <a:r>
              <a:rPr lang="en-US" baseline="-25000" dirty="0">
                <a:ea typeface="+mn-lt"/>
                <a:cs typeface="+mn-lt"/>
              </a:rPr>
              <a:t>(E, t)</a:t>
            </a:r>
            <a:r>
              <a:rPr lang="en-US" dirty="0">
                <a:ea typeface="+mn-lt"/>
                <a:cs typeface="+mn-lt"/>
              </a:rPr>
              <a:t> ∨ B</a:t>
            </a:r>
            <a:r>
              <a:rPr lang="en-US" baseline="-25000" dirty="0">
                <a:ea typeface="+mn-lt"/>
                <a:cs typeface="+mn-lt"/>
              </a:rPr>
              <a:t>(W, t)</a:t>
            </a:r>
            <a:r>
              <a:rPr lang="en-US" dirty="0">
                <a:ea typeface="+mn-lt"/>
                <a:cs typeface="+mn-lt"/>
              </a:rPr>
              <a:t>)</a:t>
            </a:r>
          </a:p>
          <a:p>
            <a:pPr marL="629920" lvl="1" indent="-305435">
              <a:buFont typeface="Wingdings 2"/>
              <a:buChar char=""/>
            </a:pPr>
            <a:r>
              <a:rPr lang="en-US" dirty="0">
                <a:ea typeface="+mn-lt"/>
                <a:cs typeface="+mn-lt"/>
              </a:rPr>
              <a:t>(B</a:t>
            </a:r>
            <a:r>
              <a:rPr lang="en-US" baseline="-25000" dirty="0">
                <a:ea typeface="+mn-lt"/>
                <a:cs typeface="+mn-lt"/>
              </a:rPr>
              <a:t>(E, t)</a:t>
            </a:r>
            <a:r>
              <a:rPr lang="en-US" dirty="0">
                <a:ea typeface="+mn-lt"/>
                <a:cs typeface="+mn-lt"/>
              </a:rPr>
              <a:t> ∨ B</a:t>
            </a:r>
            <a:r>
              <a:rPr lang="en-US" baseline="-25000" dirty="0">
                <a:ea typeface="+mn-lt"/>
                <a:cs typeface="+mn-lt"/>
              </a:rPr>
              <a:t>(W, t)</a:t>
            </a:r>
            <a:r>
              <a:rPr lang="en-US" dirty="0">
                <a:ea typeface="+mn-lt"/>
                <a:cs typeface="+mn-lt"/>
              </a:rPr>
              <a:t>) → ¬(B</a:t>
            </a:r>
            <a:r>
              <a:rPr lang="en-US" baseline="-25000" dirty="0">
                <a:ea typeface="+mn-lt"/>
                <a:cs typeface="+mn-lt"/>
              </a:rPr>
              <a:t>(N, t)</a:t>
            </a:r>
            <a:r>
              <a:rPr lang="en-US" dirty="0">
                <a:ea typeface="+mn-lt"/>
                <a:cs typeface="+mn-lt"/>
              </a:rPr>
              <a:t> ∨ B</a:t>
            </a:r>
            <a:r>
              <a:rPr lang="en-US" baseline="-25000" dirty="0">
                <a:ea typeface="+mn-lt"/>
                <a:cs typeface="+mn-lt"/>
              </a:rPr>
              <a:t>(S, t)</a:t>
            </a:r>
            <a:r>
              <a:rPr lang="en-US" dirty="0">
                <a:ea typeface="+mn-lt"/>
                <a:cs typeface="+mn-lt"/>
              </a:rPr>
              <a:t>)</a:t>
            </a:r>
          </a:p>
          <a:p>
            <a:pPr marL="629920" lvl="1" indent="-305435">
              <a:buFont typeface="Wingdings 2"/>
              <a:buChar char=""/>
            </a:pPr>
            <a:endParaRPr lang="en-US">
              <a:ea typeface="+mn-lt"/>
              <a:cs typeface="+mn-lt"/>
            </a:endParaRPr>
          </a:p>
        </p:txBody>
      </p:sp>
      <p:pic>
        <p:nvPicPr>
          <p:cNvPr id="4" name="slide 4">
            <a:hlinkClick r:id="" action="ppaction://media"/>
            <a:extLst>
              <a:ext uri="{FF2B5EF4-FFF2-40B4-BE49-F238E27FC236}">
                <a16:creationId xmlns:a16="http://schemas.microsoft.com/office/drawing/2014/main" id="{6B1E22F1-D447-FE9F-7C3C-BE2B12D2B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422" y="5546329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7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BBE8D8C-B58D-4CCB-945C-B97A3ED94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End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Sequence 1">
            <a:hlinkClick r:id="" action="ppaction://media"/>
            <a:extLst>
              <a:ext uri="{FF2B5EF4-FFF2-40B4-BE49-F238E27FC236}">
                <a16:creationId xmlns:a16="http://schemas.microsoft.com/office/drawing/2014/main" id="{E0737740-56D8-24E0-ADDF-0EC0295E80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000" y="5343922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9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8E4E2"/>
      </a:lt2>
      <a:accent1>
        <a:srgbClr val="7FA5BA"/>
      </a:accent1>
      <a:accent2>
        <a:srgbClr val="80A9A6"/>
      </a:accent2>
      <a:accent3>
        <a:srgbClr val="96A2C6"/>
      </a:accent3>
      <a:accent4>
        <a:srgbClr val="BA857F"/>
      </a:accent4>
      <a:accent5>
        <a:srgbClr val="B99C7E"/>
      </a:accent5>
      <a:accent6>
        <a:srgbClr val="A7A372"/>
      </a:accent6>
      <a:hlink>
        <a:srgbClr val="A7765D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DividendVTI</vt:lpstr>
      <vt:lpstr>team 20: JEZZBALL Lifesaver</vt:lpstr>
      <vt:lpstr>Summary</vt:lpstr>
      <vt:lpstr>Propositions</vt:lpstr>
      <vt:lpstr>Constraints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{team ID}: {Project Title}</dc:title>
  <dc:creator>Christian Muise</dc:creator>
  <cp:revision>505</cp:revision>
  <dcterms:created xsi:type="dcterms:W3CDTF">2020-08-25T19:16:42Z</dcterms:created>
  <dcterms:modified xsi:type="dcterms:W3CDTF">2023-10-06T03:42:36Z</dcterms:modified>
</cp:coreProperties>
</file>